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uli Bold" panose="020B0604020202020204" charset="0"/>
      <p:regular r:id="rId27"/>
    </p:embeddedFont>
    <p:embeddedFont>
      <p:font typeface="Muli Bold Bold" panose="020B0604020202020204" charset="0"/>
      <p:regular r:id="rId28"/>
    </p:embeddedFont>
    <p:embeddedFont>
      <p:font typeface="Muli Regular" panose="020B0604020202020204" charset="0"/>
      <p:regular r:id="rId29"/>
    </p:embeddedFont>
    <p:embeddedFont>
      <p:font typeface="Muli Regular Bold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charset="0"/>
      <p:regular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Space Mono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42" Type="http://schemas.openxmlformats.org/officeDocument/2006/relationships/image" Target="../media/image7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66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8" Type="http://schemas.openxmlformats.org/officeDocument/2006/relationships/image" Target="../media/image19.svg"/><Relationship Id="rId3" Type="http://schemas.openxmlformats.org/officeDocument/2006/relationships/image" Target="../media/image35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40228" y="2157943"/>
            <a:ext cx="8073573" cy="68625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4428" y="397865"/>
            <a:ext cx="7640153" cy="302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1"/>
              </a:lnSpc>
            </a:pPr>
            <a:r>
              <a:rPr lang="en-US" sz="7174" spc="-71">
                <a:solidFill>
                  <a:srgbClr val="0048CD"/>
                </a:solidFill>
                <a:latin typeface="Muli Bold"/>
              </a:rPr>
              <a:t>Job Recommendation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428" y="3468461"/>
            <a:ext cx="8986197" cy="651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Team: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U18CO009   Keyur Tarsariya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U18CO010   Ganesh Jadhav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U18CO018   Shubham Shekhaliya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U18CO039   Jigar Nainuji</a:t>
            </a:r>
          </a:p>
          <a:p>
            <a:pPr>
              <a:lnSpc>
                <a:spcPts val="5727"/>
              </a:lnSpc>
            </a:pPr>
            <a:endParaRPr lang="en-US" sz="4091">
              <a:solidFill>
                <a:srgbClr val="0048CD"/>
              </a:solidFill>
              <a:latin typeface="Muli Regular"/>
            </a:endParaRP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Guide : </a:t>
            </a:r>
          </a:p>
          <a:p>
            <a:pPr>
              <a:lnSpc>
                <a:spcPts val="5727"/>
              </a:lnSpc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Sankita J Patel</a:t>
            </a:r>
          </a:p>
          <a:p>
            <a:pPr>
              <a:lnSpc>
                <a:spcPts val="5727"/>
              </a:lnSpc>
              <a:spcBef>
                <a:spcPct val="0"/>
              </a:spcBef>
            </a:pPr>
            <a:r>
              <a:rPr lang="en-US" sz="4091">
                <a:solidFill>
                  <a:srgbClr val="0048CD"/>
                </a:solidFill>
                <a:latin typeface="Muli Regular"/>
              </a:rPr>
              <a:t>Assistant Professor at NIT-Surat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7275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59577" y="2555291"/>
            <a:ext cx="8435303" cy="653713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0596" y="1452066"/>
            <a:ext cx="15027440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 Tuning of Hyperparameters of Doc2Vec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838" y="2749768"/>
            <a:ext cx="5759378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To choose Optimal hyperparameters of resumes and JD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 Light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Hyperparameters: Vector_size, Window, Epochs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94701" y="3302218"/>
            <a:ext cx="11719436" cy="399669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0596" y="1452066"/>
            <a:ext cx="15027440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 Hyperparameters tuning for the resume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7743" y="7725211"/>
            <a:ext cx="1150639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optimal Hyperparameters for resume are dm = 0(Distributed Memory Model), vector size = 500, window = 5, epochs=10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4701" y="2508559"/>
            <a:ext cx="115063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Total 108 combinations of the parameters are used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37452" y="3057062"/>
            <a:ext cx="11886876" cy="409936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0596" y="1473656"/>
            <a:ext cx="16761915" cy="64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9"/>
              </a:lnSpc>
            </a:pPr>
            <a:r>
              <a:rPr lang="en-US" sz="4599" spc="-45">
                <a:solidFill>
                  <a:srgbClr val="0048CD"/>
                </a:solidFill>
                <a:latin typeface="Muli Bold"/>
              </a:rPr>
              <a:t>Hyperparameters tuning for the job description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58155" y="7590068"/>
            <a:ext cx="1150639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Best optimal Hyperparameters for Job description are dm = 0, vector size = 500, window = 5, epochs=10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75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77313" y="4969707"/>
            <a:ext cx="9807978" cy="11274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Finding Similarities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4244" y="2643604"/>
            <a:ext cx="11506394" cy="196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Similarity techniques</a:t>
            </a:r>
          </a:p>
          <a:p>
            <a:pPr marL="1731012" lvl="3" indent="-514350">
              <a:lnSpc>
                <a:spcPts val="392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Cosine similarity</a:t>
            </a:r>
          </a:p>
          <a:p>
            <a:pPr marL="1731012" lvl="3" indent="-514350">
              <a:lnSpc>
                <a:spcPts val="392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Skill matching</a:t>
            </a:r>
          </a:p>
          <a:p>
            <a:pPr marL="1731012" lvl="3" indent="-514350">
              <a:lnSpc>
                <a:spcPts val="392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Open Sans Light"/>
              </a:rPr>
              <a:t>Weighted similarity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2156" y="6375304"/>
            <a:ext cx="1150639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Where, α = weighted constant for cosine similarity 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             β = weighted constant for skill matching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2723" y="7812841"/>
            <a:ext cx="1150639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Used Evaluation Function Algorithm to find score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75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017433" y="3085100"/>
            <a:ext cx="12622135" cy="338874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442541"/>
            <a:ext cx="15169529" cy="65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 spc="-46">
                <a:solidFill>
                  <a:srgbClr val="0048CD"/>
                </a:solidFill>
                <a:latin typeface="Muli Bold"/>
              </a:rPr>
              <a:t>Recommending the Resumes to the Job 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7433" y="6993652"/>
            <a:ext cx="115063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Gives better result on the weighted value of α = 3 and β =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7275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017433" y="3179656"/>
            <a:ext cx="12446193" cy="330331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442541"/>
            <a:ext cx="15169529" cy="65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 spc="-46">
                <a:solidFill>
                  <a:srgbClr val="0048CD"/>
                </a:solidFill>
                <a:latin typeface="Muli Bold"/>
              </a:rPr>
              <a:t>Recommending the Job descriptions to the resume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7433" y="6993652"/>
            <a:ext cx="1150639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Gives better result on the weighted value of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           α = 3 and β = 1 or α = 9 and β = 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0902" y="3878258"/>
            <a:ext cx="13032043" cy="3794986"/>
            <a:chOff x="0" y="0"/>
            <a:chExt cx="5642704" cy="1643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2704" cy="1643179"/>
            </a:xfrm>
            <a:custGeom>
              <a:avLst/>
              <a:gdLst/>
              <a:ahLst/>
              <a:cxnLst/>
              <a:rect l="l" t="t" r="r" b="b"/>
              <a:pathLst>
                <a:path w="5642704" h="1643179">
                  <a:moveTo>
                    <a:pt x="5518244" y="1643179"/>
                  </a:moveTo>
                  <a:lnTo>
                    <a:pt x="124460" y="1643179"/>
                  </a:lnTo>
                  <a:cubicBezTo>
                    <a:pt x="55880" y="1643179"/>
                    <a:pt x="0" y="1587299"/>
                    <a:pt x="0" y="1518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18244" y="0"/>
                  </a:lnTo>
                  <a:cubicBezTo>
                    <a:pt x="5586824" y="0"/>
                    <a:pt x="5642704" y="55880"/>
                    <a:pt x="5642704" y="124460"/>
                  </a:cubicBezTo>
                  <a:lnTo>
                    <a:pt x="5642704" y="1518719"/>
                  </a:lnTo>
                  <a:cubicBezTo>
                    <a:pt x="5642704" y="1587299"/>
                    <a:pt x="5586824" y="1643179"/>
                    <a:pt x="5518244" y="16431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84513" y="4284901"/>
            <a:ext cx="12540768" cy="22836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277" y="682234"/>
            <a:ext cx="1118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Classification Result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3674" y="6835484"/>
            <a:ext cx="4560652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uli Regular"/>
              </a:rPr>
              <a:t>Comparison of 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1666" y="2041080"/>
            <a:ext cx="1150639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Light"/>
              </a:rPr>
              <a:t>Optimal Hyperparameters for classification are </a:t>
            </a:r>
          </a:p>
          <a:p>
            <a:pPr marL="323851" lvl="1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Light"/>
              </a:rPr>
              <a:t>    vector size = 325, window = 15, epochs = 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49635" y="1688810"/>
            <a:ext cx="7788730" cy="82816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9450" y="682234"/>
            <a:ext cx="1521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Flow of Recommendation Model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0281" y="1866635"/>
            <a:ext cx="6609777" cy="73916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9450" y="682234"/>
            <a:ext cx="15218238" cy="75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"/>
              </a:rPr>
              <a:t>Flow of Recommendation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284198"/>
            <a:ext cx="8690222" cy="85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spc="-59">
                <a:solidFill>
                  <a:srgbClr val="0048CD"/>
                </a:solidFill>
                <a:latin typeface="Muli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655861" y="3106001"/>
            <a:ext cx="10632488" cy="299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Making automation of the resume matching process 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Extracting Skills using nlp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Training Doc2Vec model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Skills Matching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Cosine Similarity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Similarity Score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68116" y="6728116"/>
            <a:ext cx="9807978" cy="11274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1606" y="915346"/>
            <a:ext cx="7640153" cy="101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1"/>
              </a:lnSpc>
            </a:pPr>
            <a:r>
              <a:rPr lang="en-US" sz="7174" spc="-71">
                <a:solidFill>
                  <a:srgbClr val="FFFFFF"/>
                </a:solidFill>
                <a:latin typeface="Muli Bold"/>
              </a:rPr>
              <a:t>Main Challanges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606" y="2879090"/>
            <a:ext cx="7082849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endParaRPr/>
          </a:p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uli Regular"/>
              </a:rPr>
              <a:t>Accurately use the data to extract the skills</a:t>
            </a:r>
          </a:p>
          <a:p>
            <a:pPr marL="690877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uli Regular Bold"/>
              </a:rPr>
              <a:t>Use this skills to find and recommend the top-n matching items</a:t>
            </a:r>
          </a:p>
          <a:p>
            <a:pPr>
              <a:lnSpc>
                <a:spcPts val="4479"/>
              </a:lnSpc>
            </a:pPr>
            <a:endParaRPr lang="en-US" sz="3199">
              <a:solidFill>
                <a:srgbClr val="FFFFFF"/>
              </a:solidFill>
              <a:latin typeface="Muli Regula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6157" y="1284198"/>
            <a:ext cx="8690222" cy="85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spc="-59">
                <a:solidFill>
                  <a:srgbClr val="0048CD"/>
                </a:solidFill>
                <a:latin typeface="Muli Bold"/>
              </a:rPr>
              <a:t>Future works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655861" y="3254593"/>
            <a:ext cx="10632488" cy="349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Extended for all job types </a:t>
            </a:r>
          </a:p>
          <a:p>
            <a:pPr>
              <a:lnSpc>
                <a:spcPts val="3978"/>
              </a:lnSpc>
            </a:pPr>
            <a:endParaRPr lang="en-US" sz="2841">
              <a:solidFill>
                <a:srgbClr val="FFFFFF"/>
              </a:solidFill>
              <a:latin typeface="Open Sans Light"/>
            </a:endParaRP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Hadoop distributed files for better optimization</a:t>
            </a:r>
          </a:p>
          <a:p>
            <a:pPr>
              <a:lnSpc>
                <a:spcPts val="3978"/>
              </a:lnSpc>
            </a:pPr>
            <a:endParaRPr lang="en-US" sz="2841">
              <a:solidFill>
                <a:srgbClr val="FFFFFF"/>
              </a:solidFill>
              <a:latin typeface="Open Sans Light"/>
            </a:endParaRP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Skills dictionary can be made dynamic </a:t>
            </a:r>
          </a:p>
          <a:p>
            <a:pPr>
              <a:lnSpc>
                <a:spcPts val="3978"/>
              </a:lnSpc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 </a:t>
            </a:r>
          </a:p>
          <a:p>
            <a:pPr marL="613491" lvl="1" indent="-306745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FFFFFF"/>
                </a:solidFill>
                <a:latin typeface="Open Sans Light"/>
              </a:rPr>
              <a:t>System can be hosted on the cloud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5341" y="392197"/>
            <a:ext cx="1226719" cy="17037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9226" y="670614"/>
            <a:ext cx="1827384" cy="14253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344334" y="8203026"/>
            <a:ext cx="1832673" cy="17227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580736" y="666123"/>
            <a:ext cx="1856948" cy="14298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8735" y="8318447"/>
            <a:ext cx="1419986" cy="10791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276669" y="429412"/>
            <a:ext cx="1984001" cy="16665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438996" y="790577"/>
            <a:ext cx="1695320" cy="13053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892800" y="8530534"/>
            <a:ext cx="1251200" cy="12324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4778282" y="547843"/>
            <a:ext cx="2356399" cy="17908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4989227" y="716439"/>
            <a:ext cx="1682359" cy="13795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6198735" y="4851040"/>
            <a:ext cx="1060565" cy="10287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5408246" y="6446898"/>
            <a:ext cx="2027787" cy="127750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468766" y="8858042"/>
            <a:ext cx="2346586" cy="106769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9990" y="6537282"/>
            <a:ext cx="1740856" cy="109673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3844741" y="7813697"/>
            <a:ext cx="1344204" cy="180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5603053" y="2944519"/>
            <a:ext cx="1125964" cy="11607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103050" y="2642763"/>
            <a:ext cx="1851301" cy="124962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206554" y="4650213"/>
            <a:ext cx="1644291" cy="9865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9998347" y="8113556"/>
            <a:ext cx="930265" cy="17227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5830406" y="7921634"/>
            <a:ext cx="1545072" cy="187281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602942" y="3020719"/>
            <a:ext cx="4723430" cy="102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Thank You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>
            <a:fillRect/>
          </a:stretch>
        </p:blipFill>
        <p:spPr>
          <a:xfrm>
            <a:off x="11741583" y="8675503"/>
            <a:ext cx="1545072" cy="9424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10401" y="4986547"/>
            <a:ext cx="12746080" cy="13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4900" spc="-49">
                <a:solidFill>
                  <a:srgbClr val="0048CD"/>
                </a:solidFill>
                <a:latin typeface="Muli Bold"/>
              </a:rPr>
              <a:t>A big Thanks to Dr Sankita J Patel for giving us valuable guidance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9226" y="191930"/>
            <a:ext cx="7619758" cy="9903139"/>
            <a:chOff x="0" y="0"/>
            <a:chExt cx="2744650" cy="3567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4650" cy="3567128"/>
            </a:xfrm>
            <a:custGeom>
              <a:avLst/>
              <a:gdLst/>
              <a:ahLst/>
              <a:cxnLst/>
              <a:rect l="l" t="t" r="r" b="b"/>
              <a:pathLst>
                <a:path w="2744650" h="3567128">
                  <a:moveTo>
                    <a:pt x="2620190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0190" y="0"/>
                  </a:lnTo>
                  <a:cubicBezTo>
                    <a:pt x="2688770" y="0"/>
                    <a:pt x="2744650" y="55880"/>
                    <a:pt x="2744650" y="124460"/>
                  </a:cubicBezTo>
                  <a:lnTo>
                    <a:pt x="2744650" y="3442668"/>
                  </a:lnTo>
                  <a:cubicBezTo>
                    <a:pt x="2744650" y="3511248"/>
                    <a:pt x="2688770" y="3567128"/>
                    <a:pt x="2620190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6538985" y="8671885"/>
            <a:ext cx="720315" cy="720315"/>
            <a:chOff x="0" y="0"/>
            <a:chExt cx="960421" cy="9604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96953" y="368842"/>
            <a:ext cx="4464305" cy="95493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5546" y="796131"/>
            <a:ext cx="7152640" cy="148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0"/>
              </a:lnSpc>
            </a:pPr>
            <a:r>
              <a:rPr lang="en-US" sz="5328" spc="-53">
                <a:solidFill>
                  <a:srgbClr val="FFFFFF"/>
                </a:solidFill>
                <a:latin typeface="Muli Bold Bold"/>
              </a:rPr>
              <a:t>Proposed 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52678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08888" y="630442"/>
            <a:ext cx="5759937" cy="8627858"/>
            <a:chOff x="0" y="0"/>
            <a:chExt cx="2381406" cy="35671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1406" cy="3567128"/>
            </a:xfrm>
            <a:custGeom>
              <a:avLst/>
              <a:gdLst/>
              <a:ahLst/>
              <a:cxnLst/>
              <a:rect l="l" t="t" r="r" b="b"/>
              <a:pathLst>
                <a:path w="2381406" h="3567128">
                  <a:moveTo>
                    <a:pt x="2256946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56946" y="0"/>
                  </a:lnTo>
                  <a:cubicBezTo>
                    <a:pt x="2325526" y="0"/>
                    <a:pt x="2381406" y="55880"/>
                    <a:pt x="2381406" y="124460"/>
                  </a:cubicBezTo>
                  <a:lnTo>
                    <a:pt x="2381406" y="3442668"/>
                  </a:lnTo>
                  <a:cubicBezTo>
                    <a:pt x="2381406" y="3511248"/>
                    <a:pt x="2325526" y="3567128"/>
                    <a:pt x="2256946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18892" y="630442"/>
            <a:ext cx="4739929" cy="86278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4192" y="1085850"/>
            <a:ext cx="7001138" cy="73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Data 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195" y="2505623"/>
            <a:ext cx="11664303" cy="616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endParaRPr/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Transforming into lower case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Individual words are extracted and tokenized with the help of white spaces and line breaks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stemming and lemmatization are performed to convert the given word into a root word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Elimination of white spaces, newline and punctuation marks.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Removal of stop-words such as ”a”, ”an”, ”the” etc.</a:t>
            </a:r>
          </a:p>
          <a:p>
            <a:pPr marL="692937" lvl="1" indent="-346469">
              <a:lnSpc>
                <a:spcPts val="4493"/>
              </a:lnSpc>
              <a:buFont typeface="Arial"/>
              <a:buChar char="•"/>
            </a:pPr>
            <a:r>
              <a:rPr lang="en-US" sz="3209">
                <a:solidFill>
                  <a:srgbClr val="FFFFFF"/>
                </a:solidFill>
                <a:latin typeface="Muli Regular"/>
              </a:rPr>
              <a:t>Removal of non-ASCII keywords</a:t>
            </a:r>
          </a:p>
          <a:p>
            <a:pPr>
              <a:lnSpc>
                <a:spcPts val="4493"/>
              </a:lnSpc>
            </a:pPr>
            <a:endParaRPr lang="en-US" sz="3209">
              <a:solidFill>
                <a:srgbClr val="FFFFFF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52678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15" y="886721"/>
            <a:ext cx="7188602" cy="7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5215" spc="-52">
                <a:solidFill>
                  <a:srgbClr val="FFFFFF"/>
                </a:solidFill>
                <a:latin typeface="Muli Bold"/>
              </a:rPr>
              <a:t>Feature Extraction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3402" y="2937929"/>
            <a:ext cx="7645241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Tools :  </a:t>
            </a:r>
            <a:r>
              <a:rPr lang="en-US" sz="2799">
                <a:solidFill>
                  <a:srgbClr val="FFFFFF"/>
                </a:solidFill>
                <a:latin typeface="Muli Regular"/>
              </a:rPr>
              <a:t>tools, IDE, editor</a:t>
            </a:r>
            <a:r>
              <a:rPr lang="en-US" sz="2799">
                <a:solidFill>
                  <a:srgbClr val="FFFFFF"/>
                </a:solidFill>
                <a:latin typeface="Muli Regular Bold"/>
              </a:rPr>
              <a:t>s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Projects : </a:t>
            </a:r>
            <a:r>
              <a:rPr lang="en-US" sz="2799">
                <a:solidFill>
                  <a:srgbClr val="FFFFFF"/>
                </a:solidFill>
                <a:latin typeface="Muli Regular"/>
              </a:rPr>
              <a:t>projects, publication, certificate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Work experience :</a:t>
            </a:r>
            <a:r>
              <a:rPr lang="en-US" sz="2799">
                <a:solidFill>
                  <a:srgbClr val="FFFFFF"/>
                </a:solidFill>
                <a:latin typeface="Muli Regular"/>
              </a:rPr>
              <a:t> work experience ,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                                        </a:t>
            </a:r>
            <a:r>
              <a:rPr lang="en-US" sz="2799">
                <a:solidFill>
                  <a:srgbClr val="FFFFFF"/>
                </a:solidFill>
                <a:latin typeface="Muli Regular"/>
              </a:rPr>
              <a:t>past history,  job roles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3402" y="6795770"/>
            <a:ext cx="898185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Required skills: required skills, Technical skills,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                                  soft skills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Projects : plus point, brownie point, good to have,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                        advantageous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Muli Regula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1722" y="2028252"/>
            <a:ext cx="7188602" cy="6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4315" spc="-43">
                <a:solidFill>
                  <a:srgbClr val="FFFFFF"/>
                </a:solidFill>
                <a:latin typeface="Muli Bold"/>
              </a:rPr>
              <a:t>Resume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3402" y="5997999"/>
            <a:ext cx="7188602" cy="6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4315" spc="-43">
                <a:solidFill>
                  <a:srgbClr val="FFFFFF"/>
                </a:solidFill>
                <a:latin typeface="Muli Bold"/>
              </a:rPr>
              <a:t>Job Description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51043" y="3327374"/>
            <a:ext cx="6450066" cy="4618896"/>
            <a:chOff x="0" y="0"/>
            <a:chExt cx="1835257" cy="13142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44176" y="428431"/>
            <a:ext cx="2151110" cy="20005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26397" y="8805611"/>
            <a:ext cx="2151110" cy="20005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8997">
            <a:off x="14770381" y="1150318"/>
            <a:ext cx="2629673" cy="107816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851043" y="1932345"/>
            <a:ext cx="6444243" cy="3418474"/>
            <a:chOff x="0" y="0"/>
            <a:chExt cx="1833600" cy="9726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09839" y="4091476"/>
            <a:ext cx="2692088" cy="110375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03637" y="3548346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667822" cy="8625005"/>
            <a:chOff x="0" y="0"/>
            <a:chExt cx="7062013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62014" cy="3654341"/>
            </a:xfrm>
            <a:custGeom>
              <a:avLst/>
              <a:gdLst/>
              <a:ahLst/>
              <a:cxnLst/>
              <a:rect l="l" t="t" r="r" b="b"/>
              <a:pathLst>
                <a:path w="7062014" h="3654341">
                  <a:moveTo>
                    <a:pt x="6937553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37553" y="0"/>
                  </a:lnTo>
                  <a:cubicBezTo>
                    <a:pt x="7006134" y="0"/>
                    <a:pt x="7062014" y="55880"/>
                    <a:pt x="7062014" y="124460"/>
                  </a:cubicBezTo>
                  <a:lnTo>
                    <a:pt x="7062014" y="3529881"/>
                  </a:lnTo>
                  <a:cubicBezTo>
                    <a:pt x="7062014" y="3598461"/>
                    <a:pt x="7006134" y="3654341"/>
                    <a:pt x="6937553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876890"/>
            <a:ext cx="15557462" cy="7367005"/>
            <a:chOff x="0" y="0"/>
            <a:chExt cx="7720111" cy="3655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655744"/>
            </a:xfrm>
            <a:custGeom>
              <a:avLst/>
              <a:gdLst/>
              <a:ahLst/>
              <a:cxnLst/>
              <a:rect l="l" t="t" r="r" b="b"/>
              <a:pathLst>
                <a:path w="7720111" h="3655744">
                  <a:moveTo>
                    <a:pt x="7595650" y="3655744"/>
                  </a:moveTo>
                  <a:lnTo>
                    <a:pt x="124460" y="3655744"/>
                  </a:lnTo>
                  <a:cubicBezTo>
                    <a:pt x="55880" y="3655744"/>
                    <a:pt x="0" y="3599864"/>
                    <a:pt x="0" y="35312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531284"/>
                  </a:lnTo>
                  <a:cubicBezTo>
                    <a:pt x="7720111" y="3599864"/>
                    <a:pt x="7664231" y="3655744"/>
                    <a:pt x="7595651" y="365574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8349" y="5133704"/>
            <a:ext cx="2895592" cy="272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85283" y="1876890"/>
            <a:ext cx="3307668" cy="20838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984680" y="3744563"/>
            <a:ext cx="8315678" cy="9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Implicit Skills are the skills which are defind in resume and job description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4205" y="3012879"/>
            <a:ext cx="7188602" cy="6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4315" spc="-43">
                <a:solidFill>
                  <a:srgbClr val="FFFFFF"/>
                </a:solidFill>
                <a:latin typeface="Muli Bold"/>
              </a:rPr>
              <a:t>Implicit Skills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4205" y="5379302"/>
            <a:ext cx="7188602" cy="6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4315" spc="-43">
                <a:solidFill>
                  <a:srgbClr val="FFFFFF"/>
                </a:solidFill>
                <a:latin typeface="Muli Bold"/>
              </a:rPr>
              <a:t>Explicit Skills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4205" y="6274132"/>
            <a:ext cx="8840775" cy="9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Explicit Skills are the skills which are derived by comparing one job description to other job 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8225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0486" y="7090674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58510" y="2588319"/>
            <a:ext cx="2050862" cy="19073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81602" y="3137019"/>
            <a:ext cx="13708378" cy="514064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26157" y="1284198"/>
            <a:ext cx="13397627" cy="85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spc="-59">
                <a:solidFill>
                  <a:srgbClr val="0048CD"/>
                </a:solidFill>
                <a:latin typeface="Muli Bold"/>
              </a:rPr>
              <a:t>Flow diagram Of Proposed 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750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14137" y="5143500"/>
            <a:ext cx="2050862" cy="1907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l="6198" t="8718" r="6612" b="3353"/>
          <a:stretch>
            <a:fillRect/>
          </a:stretch>
        </p:blipFill>
        <p:spPr>
          <a:xfrm>
            <a:off x="2350527" y="4561012"/>
            <a:ext cx="4943782" cy="30722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l="1763" t="4855" r="7054" b="5642"/>
          <a:stretch>
            <a:fillRect/>
          </a:stretch>
        </p:blipFill>
        <p:spPr>
          <a:xfrm>
            <a:off x="8826481" y="4561012"/>
            <a:ext cx="5423289" cy="309014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Skills Extraction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3503" y="2629885"/>
            <a:ext cx="742049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</a:rPr>
              <a:t>Entity Patterns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50527" y="7816333"/>
            <a:ext cx="4653883" cy="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Bold"/>
              </a:rPr>
              <a:t>(1) Phrase patterns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60254" y="7816333"/>
            <a:ext cx="4653883" cy="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Bold"/>
              </a:rPr>
              <a:t>(2) Token patterns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9955" y="3650608"/>
            <a:ext cx="53643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2000+ rules are defined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5034" y="1028700"/>
            <a:ext cx="16058563" cy="8625005"/>
            <a:chOff x="0" y="0"/>
            <a:chExt cx="6803876" cy="365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03876" cy="3654341"/>
            </a:xfrm>
            <a:custGeom>
              <a:avLst/>
              <a:gdLst/>
              <a:ahLst/>
              <a:cxnLst/>
              <a:rect l="l" t="t" r="r" b="b"/>
              <a:pathLst>
                <a:path w="6803876" h="3654341">
                  <a:moveTo>
                    <a:pt x="6679416" y="3654341"/>
                  </a:moveTo>
                  <a:lnTo>
                    <a:pt x="124460" y="3654341"/>
                  </a:lnTo>
                  <a:cubicBezTo>
                    <a:pt x="55880" y="3654341"/>
                    <a:pt x="0" y="3598461"/>
                    <a:pt x="0" y="35298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9416" y="0"/>
                  </a:lnTo>
                  <a:cubicBezTo>
                    <a:pt x="6747996" y="0"/>
                    <a:pt x="6803876" y="55880"/>
                    <a:pt x="6803876" y="124460"/>
                  </a:cubicBezTo>
                  <a:lnTo>
                    <a:pt x="6803876" y="3529881"/>
                  </a:lnTo>
                  <a:cubicBezTo>
                    <a:pt x="6803876" y="3598461"/>
                    <a:pt x="6747996" y="3654341"/>
                    <a:pt x="6679416" y="36543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7275" y="2348567"/>
            <a:ext cx="15557462" cy="6895328"/>
            <a:chOff x="0" y="0"/>
            <a:chExt cx="7720111" cy="3421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0111" cy="3421683"/>
            </a:xfrm>
            <a:custGeom>
              <a:avLst/>
              <a:gdLst/>
              <a:ahLst/>
              <a:cxnLst/>
              <a:rect l="l" t="t" r="r" b="b"/>
              <a:pathLst>
                <a:path w="7720111" h="3421683">
                  <a:moveTo>
                    <a:pt x="7595650" y="3421683"/>
                  </a:moveTo>
                  <a:lnTo>
                    <a:pt x="124460" y="3421683"/>
                  </a:lnTo>
                  <a:cubicBezTo>
                    <a:pt x="55880" y="3421683"/>
                    <a:pt x="0" y="3365803"/>
                    <a:pt x="0" y="3297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95651" y="0"/>
                  </a:lnTo>
                  <a:cubicBezTo>
                    <a:pt x="7664231" y="0"/>
                    <a:pt x="7720111" y="55880"/>
                    <a:pt x="7720111" y="124460"/>
                  </a:cubicBezTo>
                  <a:lnTo>
                    <a:pt x="7720111" y="3297223"/>
                  </a:lnTo>
                  <a:cubicBezTo>
                    <a:pt x="7720111" y="3365803"/>
                    <a:pt x="7664231" y="3421683"/>
                    <a:pt x="7595651" y="342168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117" y="1394916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4463626" y="8277661"/>
            <a:ext cx="720315" cy="720315"/>
            <a:chOff x="0" y="0"/>
            <a:chExt cx="960421" cy="9604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6545" t="3543" r="7899"/>
          <a:stretch>
            <a:fillRect/>
          </a:stretch>
        </p:blipFill>
        <p:spPr>
          <a:xfrm>
            <a:off x="1613621" y="2897062"/>
            <a:ext cx="8882952" cy="574075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26157" y="1361821"/>
            <a:ext cx="12938391" cy="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-49">
                <a:solidFill>
                  <a:srgbClr val="0048CD"/>
                </a:solidFill>
                <a:latin typeface="Muli Bold"/>
              </a:rPr>
              <a:t>Skills Extraction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8541" y="3829003"/>
            <a:ext cx="5856195" cy="196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Example: 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Open Sans Bold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skills = ["java", "data structure", "machine leaning"]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531</Words>
  <Application>Microsoft Office PowerPoint</Application>
  <PresentationFormat>Custom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Space Mono</vt:lpstr>
      <vt:lpstr>Muli Bold</vt:lpstr>
      <vt:lpstr>Muli Regular</vt:lpstr>
      <vt:lpstr>Calibri</vt:lpstr>
      <vt:lpstr>Open Sans Light</vt:lpstr>
      <vt:lpstr>Open Sans</vt:lpstr>
      <vt:lpstr>Muli Bold Bold</vt:lpstr>
      <vt:lpstr>Open Sans Bold</vt:lpstr>
      <vt:lpstr>Muli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Phase 4</dc:title>
  <cp:lastModifiedBy>Shubham Shekhaliya</cp:lastModifiedBy>
  <cp:revision>4</cp:revision>
  <dcterms:created xsi:type="dcterms:W3CDTF">2006-08-16T00:00:00Z</dcterms:created>
  <dcterms:modified xsi:type="dcterms:W3CDTF">2022-05-13T05:49:45Z</dcterms:modified>
  <dc:identifier>DAFAfdpCb_g</dc:identifier>
</cp:coreProperties>
</file>